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8" r:id="rId2"/>
    <p:sldId id="269" r:id="rId3"/>
    <p:sldId id="257" r:id="rId4"/>
    <p:sldId id="263" r:id="rId5"/>
    <p:sldId id="264" r:id="rId6"/>
    <p:sldId id="265" r:id="rId7"/>
    <p:sldId id="286" r:id="rId8"/>
    <p:sldId id="260" r:id="rId9"/>
    <p:sldId id="266" r:id="rId10"/>
    <p:sldId id="281" r:id="rId11"/>
    <p:sldId id="267" r:id="rId12"/>
    <p:sldId id="261" r:id="rId13"/>
    <p:sldId id="273" r:id="rId14"/>
    <p:sldId id="262" r:id="rId15"/>
    <p:sldId id="275" r:id="rId16"/>
    <p:sldId id="279" r:id="rId17"/>
    <p:sldId id="283" r:id="rId18"/>
    <p:sldId id="284" r:id="rId19"/>
    <p:sldId id="285" r:id="rId20"/>
    <p:sldId id="291" r:id="rId21"/>
    <p:sldId id="274" r:id="rId22"/>
    <p:sldId id="276" r:id="rId23"/>
    <p:sldId id="277" r:id="rId24"/>
    <p:sldId id="278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95" d="100"/>
          <a:sy n="95" d="100"/>
        </p:scale>
        <p:origin x="-1528" y="-2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printerSettings" Target="printerSettings/printerSettings1.bin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9DE49-1C58-2B4D-BE47-E7359596E9B8}" type="datetimeFigureOut">
              <a:rPr lang="en-US" smtClean="0"/>
              <a:t>10/03/14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88F72-E05E-484A-91B0-345D414BB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2311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9DE49-1C58-2B4D-BE47-E7359596E9B8}" type="datetimeFigureOut">
              <a:rPr lang="en-US" smtClean="0"/>
              <a:t>10/03/14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88F72-E05E-484A-91B0-345D414BB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7589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9DE49-1C58-2B4D-BE47-E7359596E9B8}" type="datetimeFigureOut">
              <a:rPr lang="en-US" smtClean="0"/>
              <a:t>10/03/14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88F72-E05E-484A-91B0-345D414BB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647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9DE49-1C58-2B4D-BE47-E7359596E9B8}" type="datetimeFigureOut">
              <a:rPr lang="en-US" smtClean="0"/>
              <a:t>10/03/14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88F72-E05E-484A-91B0-345D414BB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369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9DE49-1C58-2B4D-BE47-E7359596E9B8}" type="datetimeFigureOut">
              <a:rPr lang="en-US" smtClean="0"/>
              <a:t>10/03/14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88F72-E05E-484A-91B0-345D414BB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7351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9DE49-1C58-2B4D-BE47-E7359596E9B8}" type="datetimeFigureOut">
              <a:rPr lang="en-US" smtClean="0"/>
              <a:t>10/03/14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88F72-E05E-484A-91B0-345D414BB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7916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9DE49-1C58-2B4D-BE47-E7359596E9B8}" type="datetimeFigureOut">
              <a:rPr lang="en-US" smtClean="0"/>
              <a:t>10/03/14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88F72-E05E-484A-91B0-345D414BB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5606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9DE49-1C58-2B4D-BE47-E7359596E9B8}" type="datetimeFigureOut">
              <a:rPr lang="en-US" smtClean="0"/>
              <a:t>10/03/14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88F72-E05E-484A-91B0-345D414BB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441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9DE49-1C58-2B4D-BE47-E7359596E9B8}" type="datetimeFigureOut">
              <a:rPr lang="en-US" smtClean="0"/>
              <a:t>10/03/14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88F72-E05E-484A-91B0-345D414BB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0666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9DE49-1C58-2B4D-BE47-E7359596E9B8}" type="datetimeFigureOut">
              <a:rPr lang="en-US" smtClean="0"/>
              <a:t>10/03/14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88F72-E05E-484A-91B0-345D414BB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9914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9DE49-1C58-2B4D-BE47-E7359596E9B8}" type="datetimeFigureOut">
              <a:rPr lang="en-US" smtClean="0"/>
              <a:t>10/03/14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88F72-E05E-484A-91B0-345D414BB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4475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A9DE49-1C58-2B4D-BE47-E7359596E9B8}" type="datetimeFigureOut">
              <a:rPr lang="en-US" smtClean="0"/>
              <a:t>10/03/14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888F72-E05E-484A-91B0-345D414BB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972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3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1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e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3424719"/>
          </a:xfrm>
          <a:prstGeom prst="rect">
            <a:avLst/>
          </a:prstGeom>
          <a:ln>
            <a:solidFill>
              <a:srgbClr val="4F81BD"/>
            </a:solidFill>
          </a:ln>
        </p:spPr>
      </p:pic>
    </p:spTree>
    <p:extLst>
      <p:ext uri="{BB962C8B-B14F-4D97-AF65-F5344CB8AC3E}">
        <p14:creationId xmlns:p14="http://schemas.microsoft.com/office/powerpoint/2010/main" val="23951196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4700" y="293687"/>
            <a:ext cx="7772400" cy="125571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What do the Pacific wind trends </a:t>
            </a:r>
            <a:br>
              <a:rPr lang="en-US" dirty="0" smtClean="0"/>
            </a:br>
            <a:r>
              <a:rPr lang="en-US" dirty="0" smtClean="0"/>
              <a:t>do in models….?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32000"/>
            <a:ext cx="9144000" cy="402255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87474" y="5892073"/>
            <a:ext cx="35427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OCEAN GCM, SIMPLE ATMOSPHERE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46384" y="6416842"/>
            <a:ext cx="44918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England et al. [2014]   </a:t>
            </a:r>
            <a:r>
              <a:rPr lang="en-US" i="1" dirty="0" smtClean="0"/>
              <a:t>Nature Climate Change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2070237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4700" y="293687"/>
            <a:ext cx="7772400" cy="125571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What do the Pacific wind trends </a:t>
            </a:r>
            <a:br>
              <a:rPr lang="en-US" dirty="0" smtClean="0"/>
            </a:br>
            <a:r>
              <a:rPr lang="en-US" dirty="0" smtClean="0"/>
              <a:t>do in models….?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32000"/>
            <a:ext cx="9144000" cy="4022553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>
            <a:off x="2513263" y="2941053"/>
            <a:ext cx="574842" cy="13368"/>
          </a:xfrm>
          <a:prstGeom prst="straightConnector1">
            <a:avLst/>
          </a:prstGeom>
          <a:ln w="38100" cmpd="sng">
            <a:solidFill>
              <a:srgbClr val="FF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513263" y="2558352"/>
            <a:ext cx="9366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SPIN UP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74106" y="5892073"/>
            <a:ext cx="35427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OCEAN GCM, SIMPLE ATMOSPHERE</a:t>
            </a:r>
            <a:endParaRPr lang="en-US" dirty="0"/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3876842" y="4264526"/>
            <a:ext cx="601579" cy="325644"/>
          </a:xfrm>
          <a:prstGeom prst="straightConnector1">
            <a:avLst/>
          </a:prstGeom>
          <a:ln w="38100" cmpd="sng">
            <a:solidFill>
              <a:srgbClr val="FF0000"/>
            </a:solidFill>
            <a:headEnd type="none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221951" y="4426166"/>
            <a:ext cx="158893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Half the hiatus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6384" y="6416842"/>
            <a:ext cx="44918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England et al. [2014]   </a:t>
            </a:r>
            <a:r>
              <a:rPr lang="en-US" i="1" dirty="0" smtClean="0"/>
              <a:t>Nature Climate Change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1404071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4700" y="190500"/>
            <a:ext cx="7772400" cy="11557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What does this mean for climate projections….?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857250" y="5791200"/>
            <a:ext cx="571500" cy="57150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FFFF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11" y="1486268"/>
            <a:ext cx="7218947" cy="466320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6384" y="6416842"/>
            <a:ext cx="44918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England et al. [2014]   </a:t>
            </a:r>
            <a:r>
              <a:rPr lang="en-US" i="1" dirty="0" smtClean="0"/>
              <a:t>Nature Climate Change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7485409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4700" y="190500"/>
            <a:ext cx="7772400" cy="11557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What does this mean for climate projections….?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1468853"/>
            <a:ext cx="7518400" cy="479637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57250" y="5791200"/>
            <a:ext cx="571500" cy="57150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FFFF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6384" y="6416842"/>
            <a:ext cx="44918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England et al. [2014]   </a:t>
            </a:r>
            <a:r>
              <a:rPr lang="en-US" i="1" dirty="0" smtClean="0"/>
              <a:t>Nature Climate Change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2084623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7353"/>
            <a:ext cx="9144000" cy="981075"/>
          </a:xfrm>
        </p:spPr>
        <p:txBody>
          <a:bodyPr>
            <a:normAutofit/>
          </a:bodyPr>
          <a:lstStyle/>
          <a:p>
            <a:r>
              <a:rPr lang="en-US" dirty="0" smtClean="0"/>
              <a:t> How unusual are the wind trends…</a:t>
            </a:r>
            <a:r>
              <a:rPr lang="en-US" dirty="0" smtClean="0"/>
              <a:t>.?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52357"/>
            <a:ext cx="9144000" cy="492565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652211" y="988428"/>
            <a:ext cx="708526" cy="45536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46384" y="6416842"/>
            <a:ext cx="44918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England et al. [2014]   </a:t>
            </a:r>
            <a:r>
              <a:rPr lang="en-US" i="1" dirty="0" smtClean="0"/>
              <a:t>Nature Climate Change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7485409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8390" y="23907"/>
            <a:ext cx="561393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7789" y="721894"/>
            <a:ext cx="2159115" cy="1323439"/>
          </a:xfrm>
          <a:prstGeom prst="rect">
            <a:avLst/>
          </a:prstGeom>
          <a:noFill/>
          <a:ln>
            <a:solidFill>
              <a:srgbClr val="4F81BD"/>
            </a:solidFill>
          </a:ln>
        </p:spPr>
        <p:txBody>
          <a:bodyPr wrap="none" rtlCol="0">
            <a:spAutoFit/>
          </a:bodyPr>
          <a:lstStyle/>
          <a:p>
            <a:r>
              <a:rPr lang="en-US" sz="2000" dirty="0" smtClean="0"/>
              <a:t>Do models capture </a:t>
            </a:r>
          </a:p>
          <a:p>
            <a:r>
              <a:rPr lang="en-US" sz="2000" dirty="0" smtClean="0"/>
              <a:t>the magnitude of </a:t>
            </a:r>
          </a:p>
          <a:p>
            <a:r>
              <a:rPr lang="en-US" sz="2000" dirty="0" smtClean="0"/>
              <a:t>decadal variability </a:t>
            </a:r>
          </a:p>
          <a:p>
            <a:r>
              <a:rPr lang="en-US" sz="2000" dirty="0" smtClean="0"/>
              <a:t>seen in OBS?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146384" y="5895474"/>
            <a:ext cx="24586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England et al. [2014]  </a:t>
            </a:r>
          </a:p>
          <a:p>
            <a:pPr algn="ctr"/>
            <a:r>
              <a:rPr lang="en-US" dirty="0" smtClean="0"/>
              <a:t> </a:t>
            </a:r>
            <a:r>
              <a:rPr lang="en-US" i="1" dirty="0" smtClean="0"/>
              <a:t>Nature Climate Change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42826390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68300"/>
            <a:ext cx="9144000" cy="981075"/>
          </a:xfrm>
        </p:spPr>
        <p:txBody>
          <a:bodyPr>
            <a:normAutofit/>
          </a:bodyPr>
          <a:lstStyle/>
          <a:p>
            <a:r>
              <a:rPr lang="en-US" dirty="0" smtClean="0"/>
              <a:t>Recent OBS wind trends vs. models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41500"/>
            <a:ext cx="9144000" cy="352353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46384" y="6232176"/>
            <a:ext cx="44918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England et al. [2014]   </a:t>
            </a:r>
            <a:r>
              <a:rPr lang="en-US" i="1" dirty="0" smtClean="0"/>
              <a:t>Nature Climate Change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6732476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2104" y="247901"/>
            <a:ext cx="3676317" cy="768099"/>
          </a:xfrm>
          <a:ln w="38100" cmpd="sng">
            <a:solidFill>
              <a:srgbClr val="3366FF"/>
            </a:solidFill>
          </a:ln>
        </p:spPr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3621" y="1453148"/>
            <a:ext cx="8229600" cy="4525963"/>
          </a:xfrm>
        </p:spPr>
        <p:txBody>
          <a:bodyPr>
            <a:normAutofit/>
          </a:bodyPr>
          <a:lstStyle/>
          <a:p>
            <a:pPr>
              <a:spcAft>
                <a:spcPts val="1200"/>
              </a:spcAft>
            </a:pPr>
            <a:r>
              <a:rPr lang="en-US" sz="2800" dirty="0" smtClean="0"/>
              <a:t>Recent observed trade wind trend unprecedented</a:t>
            </a:r>
          </a:p>
          <a:p>
            <a:pPr marL="0" indent="0">
              <a:spcAft>
                <a:spcPts val="1200"/>
              </a:spcAft>
              <a:buNone/>
            </a:pP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8633" y="2273236"/>
            <a:ext cx="4358104" cy="234760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6384" y="6416842"/>
            <a:ext cx="44918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England et al. [2014]   </a:t>
            </a:r>
            <a:r>
              <a:rPr lang="en-US" i="1" dirty="0" smtClean="0"/>
              <a:t>Nature Climate Change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9081530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2104" y="247901"/>
            <a:ext cx="3676317" cy="768099"/>
          </a:xfrm>
          <a:ln w="38100" cmpd="sng">
            <a:solidFill>
              <a:srgbClr val="3366FF"/>
            </a:solidFill>
          </a:ln>
        </p:spPr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3621" y="1453148"/>
            <a:ext cx="8229600" cy="4525963"/>
          </a:xfrm>
        </p:spPr>
        <p:txBody>
          <a:bodyPr>
            <a:normAutofit/>
          </a:bodyPr>
          <a:lstStyle/>
          <a:p>
            <a:pPr>
              <a:spcAft>
                <a:spcPts val="1200"/>
              </a:spcAft>
            </a:pPr>
            <a:r>
              <a:rPr lang="en-US" sz="2800" dirty="0" smtClean="0"/>
              <a:t>Recent </a:t>
            </a:r>
            <a:r>
              <a:rPr lang="en-US" sz="2800" dirty="0"/>
              <a:t>observed trade </a:t>
            </a:r>
            <a:r>
              <a:rPr lang="en-US" sz="2800" dirty="0" smtClean="0"/>
              <a:t>wind trend unprecedented</a:t>
            </a:r>
          </a:p>
          <a:p>
            <a:pPr>
              <a:spcAft>
                <a:spcPts val="1200"/>
              </a:spcAft>
            </a:pPr>
            <a:r>
              <a:rPr lang="en-US" sz="2800" dirty="0" smtClean="0"/>
              <a:t>Missing in CMIP models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4749" y="401658"/>
            <a:ext cx="1951987" cy="105149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8200" y="2199179"/>
            <a:ext cx="4423126" cy="17044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6384" y="6416842"/>
            <a:ext cx="44918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England et al. [2014]   </a:t>
            </a:r>
            <a:r>
              <a:rPr lang="en-US" i="1" dirty="0" smtClean="0"/>
              <a:t>Nature Climate Change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1309822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2104" y="247901"/>
            <a:ext cx="3676317" cy="768099"/>
          </a:xfrm>
          <a:ln w="38100" cmpd="sng">
            <a:solidFill>
              <a:srgbClr val="3366FF"/>
            </a:solidFill>
          </a:ln>
        </p:spPr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3621" y="1453148"/>
            <a:ext cx="8229600" cy="4525963"/>
          </a:xfrm>
        </p:spPr>
        <p:txBody>
          <a:bodyPr>
            <a:normAutofit/>
          </a:bodyPr>
          <a:lstStyle/>
          <a:p>
            <a:pPr>
              <a:spcAft>
                <a:spcPts val="1200"/>
              </a:spcAft>
            </a:pPr>
            <a:r>
              <a:rPr lang="en-US" sz="2800" dirty="0" smtClean="0"/>
              <a:t>Recent </a:t>
            </a:r>
            <a:r>
              <a:rPr lang="en-US" sz="2800" dirty="0"/>
              <a:t>observed trade </a:t>
            </a:r>
            <a:r>
              <a:rPr lang="en-US" sz="2800" dirty="0" smtClean="0"/>
              <a:t>wind trend unprecedented</a:t>
            </a:r>
          </a:p>
          <a:p>
            <a:pPr>
              <a:spcAft>
                <a:spcPts val="1200"/>
              </a:spcAft>
            </a:pPr>
            <a:r>
              <a:rPr lang="en-US" sz="2800" dirty="0" smtClean="0"/>
              <a:t>Missing in CMIP models</a:t>
            </a:r>
          </a:p>
          <a:p>
            <a:r>
              <a:rPr lang="en-US" sz="2800" dirty="0" smtClean="0"/>
              <a:t>Cooling impact can account for the hiatus</a:t>
            </a:r>
          </a:p>
          <a:p>
            <a:pPr lvl="2"/>
            <a:r>
              <a:rPr lang="en-US" sz="2000" dirty="0" smtClean="0"/>
              <a:t>Ocean heat uptake</a:t>
            </a:r>
          </a:p>
          <a:p>
            <a:pPr lvl="2">
              <a:spcAft>
                <a:spcPts val="1200"/>
              </a:spcAft>
            </a:pPr>
            <a:r>
              <a:rPr lang="en-US" sz="2000" dirty="0" smtClean="0"/>
              <a:t>Teleconnections from cool East Pacific SST</a:t>
            </a:r>
          </a:p>
          <a:p>
            <a:pPr>
              <a:spcAft>
                <a:spcPts val="1200"/>
              </a:spcAft>
            </a:pPr>
            <a:r>
              <a:rPr lang="en-US" sz="2800" dirty="0" smtClean="0"/>
              <a:t>Hiatus could persist for much of the present decade</a:t>
            </a:r>
          </a:p>
          <a:p>
            <a:pPr>
              <a:spcAft>
                <a:spcPts val="1200"/>
              </a:spcAft>
            </a:pPr>
            <a:r>
              <a:rPr lang="en-US" sz="2800" dirty="0" smtClean="0"/>
              <a:t>Warming out of hiatus likely rapid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4749" y="401658"/>
            <a:ext cx="1951987" cy="105149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2074" y="2199179"/>
            <a:ext cx="2179251" cy="83974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9367" y="4857373"/>
            <a:ext cx="2807369" cy="181346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6384" y="6416842"/>
            <a:ext cx="44918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England et al. [2014]   </a:t>
            </a:r>
            <a:r>
              <a:rPr lang="en-US" i="1" dirty="0" smtClean="0"/>
              <a:t>Nature Climate Change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1309822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4700" y="0"/>
            <a:ext cx="7772400" cy="815975"/>
          </a:xfrm>
        </p:spPr>
        <p:txBody>
          <a:bodyPr/>
          <a:lstStyle/>
          <a:p>
            <a:r>
              <a:rPr lang="en-US" dirty="0" smtClean="0"/>
              <a:t>The last century of warming….</a:t>
            </a:r>
            <a:endParaRPr lang="en-US" dirty="0"/>
          </a:p>
        </p:txBody>
      </p:sp>
      <p:pic>
        <p:nvPicPr>
          <p:cNvPr id="4" name="Picture 3" descr="Figure1_FINAL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518"/>
          <a:stretch/>
        </p:blipFill>
        <p:spPr>
          <a:xfrm>
            <a:off x="571500" y="1111037"/>
            <a:ext cx="7777628" cy="455316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71500" y="5308600"/>
            <a:ext cx="571500" cy="57150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FFFF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622103" y="5880100"/>
            <a:ext cx="1005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GISS SAT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74700" y="6136105"/>
            <a:ext cx="44918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England et al. [2014]   </a:t>
            </a:r>
            <a:r>
              <a:rPr lang="en-US" i="1" dirty="0" smtClean="0"/>
              <a:t>Nature Climate Change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0300249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iatus_Haiku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900" y="1028700"/>
            <a:ext cx="6409944" cy="479145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218947" y="6100984"/>
            <a:ext cx="14798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Greg Johnson</a:t>
            </a:r>
          </a:p>
          <a:p>
            <a:pPr algn="ctr"/>
            <a:r>
              <a:rPr lang="en-US" dirty="0" smtClean="0"/>
              <a:t>NOAA / PMEL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50669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41400"/>
            <a:ext cx="9144000" cy="477263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6384" y="6416842"/>
            <a:ext cx="44918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England et al. [2014]   </a:t>
            </a:r>
            <a:r>
              <a:rPr lang="en-US" i="1" dirty="0" smtClean="0"/>
              <a:t>Nature Climate Change</a:t>
            </a:r>
            <a:endParaRPr lang="en-US" i="1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5779" y="20638"/>
            <a:ext cx="9118221" cy="768099"/>
          </a:xfrm>
          <a:ln w="38100" cmpd="sng">
            <a:noFill/>
          </a:ln>
        </p:spPr>
        <p:txBody>
          <a:bodyPr>
            <a:normAutofit/>
          </a:bodyPr>
          <a:lstStyle/>
          <a:p>
            <a:r>
              <a:rPr lang="en-US" sz="3200" dirty="0" smtClean="0"/>
              <a:t>Role of trade winds in mid-20</a:t>
            </a:r>
            <a:r>
              <a:rPr lang="en-US" sz="3200" baseline="30000" dirty="0" smtClean="0"/>
              <a:t>th</a:t>
            </a:r>
            <a:r>
              <a:rPr lang="en-US" sz="3200" dirty="0" smtClean="0"/>
              <a:t> Century hiatus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3947853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3500"/>
            <a:ext cx="9144000" cy="670754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685362" y="5962315"/>
            <a:ext cx="24586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England et al. [2014]  </a:t>
            </a:r>
          </a:p>
          <a:p>
            <a:pPr algn="ctr"/>
            <a:r>
              <a:rPr lang="en-US" dirty="0" smtClean="0"/>
              <a:t> </a:t>
            </a:r>
            <a:r>
              <a:rPr lang="en-US" i="1" dirty="0" smtClean="0"/>
              <a:t>Nature Climate Change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42826390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6400"/>
            <a:ext cx="9144000" cy="603697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6384" y="6416842"/>
            <a:ext cx="44918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England et al. [2014]   </a:t>
            </a:r>
            <a:r>
              <a:rPr lang="en-US" i="1" dirty="0" smtClean="0"/>
              <a:t>Nature Climate Change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42826390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0" y="0"/>
            <a:ext cx="8310716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652165" y="6430210"/>
            <a:ext cx="44918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England et al. [2014]   </a:t>
            </a:r>
            <a:r>
              <a:rPr lang="en-US" i="1" dirty="0" smtClean="0"/>
              <a:t>Nature Climate Change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42826390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4700" y="0"/>
            <a:ext cx="7772400" cy="815975"/>
          </a:xfrm>
        </p:spPr>
        <p:txBody>
          <a:bodyPr/>
          <a:lstStyle/>
          <a:p>
            <a:r>
              <a:rPr lang="en-US" dirty="0" smtClean="0"/>
              <a:t>Recent climate trends….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97000"/>
            <a:ext cx="9144000" cy="404148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460210" y="5916620"/>
            <a:ext cx="13031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1992-2011</a:t>
            </a:r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4732420" y="5516510"/>
            <a:ext cx="42709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ERA</a:t>
            </a:r>
            <a:r>
              <a:rPr lang="en-US" sz="2000" dirty="0"/>
              <a:t>-</a:t>
            </a:r>
            <a:r>
              <a:rPr lang="en-US" sz="2000" dirty="0" smtClean="0"/>
              <a:t>Interim SLP and wind stress trends</a:t>
            </a:r>
            <a:endParaRPr 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240585" y="6320771"/>
            <a:ext cx="44918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England et al. [2014]   </a:t>
            </a:r>
            <a:r>
              <a:rPr lang="en-US" i="1" dirty="0" smtClean="0"/>
              <a:t>Nature Climate Change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7485409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4700" y="0"/>
            <a:ext cx="7772400" cy="815975"/>
          </a:xfrm>
        </p:spPr>
        <p:txBody>
          <a:bodyPr/>
          <a:lstStyle/>
          <a:p>
            <a:r>
              <a:rPr lang="en-US" dirty="0" smtClean="0"/>
              <a:t>Recent climate trends….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84300"/>
            <a:ext cx="9144000" cy="407836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509977" y="5742830"/>
            <a:ext cx="13031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1992-2011</a:t>
            </a:r>
            <a:endParaRPr 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5518068" y="5342720"/>
            <a:ext cx="35106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AVISO sea surface height trends</a:t>
            </a:r>
            <a:endParaRPr lang="en-US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587542" y="6160350"/>
            <a:ext cx="44918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England et al. [2014]   </a:t>
            </a:r>
            <a:r>
              <a:rPr lang="en-US" i="1" dirty="0" smtClean="0"/>
              <a:t>Nature Climate Change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2376966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4700" y="0"/>
            <a:ext cx="7772400" cy="815975"/>
          </a:xfrm>
        </p:spPr>
        <p:txBody>
          <a:bodyPr/>
          <a:lstStyle/>
          <a:p>
            <a:r>
              <a:rPr lang="en-US" dirty="0" smtClean="0"/>
              <a:t>Recent climate trends….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47800"/>
            <a:ext cx="9144000" cy="394057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460210" y="5788483"/>
            <a:ext cx="13031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1992-2011</a:t>
            </a:r>
            <a:endParaRPr 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4641120" y="5388373"/>
            <a:ext cx="45028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/>
              <a:t>HadISST</a:t>
            </a:r>
            <a:r>
              <a:rPr lang="en-US" sz="2000" dirty="0" smtClean="0"/>
              <a:t> sea surface temperature trends</a:t>
            </a:r>
            <a:endParaRPr lang="en-US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600911" y="6215330"/>
            <a:ext cx="44918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England et al. [2014]   </a:t>
            </a:r>
            <a:r>
              <a:rPr lang="en-US" i="1" dirty="0" smtClean="0"/>
              <a:t>Nature Climate Change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7237098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4700" y="0"/>
            <a:ext cx="7772400" cy="815975"/>
          </a:xfrm>
        </p:spPr>
        <p:txBody>
          <a:bodyPr/>
          <a:lstStyle/>
          <a:p>
            <a:r>
              <a:rPr lang="en-US" dirty="0" smtClean="0"/>
              <a:t>Recent climate trends….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33500"/>
            <a:ext cx="9144000" cy="418277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60210" y="5716325"/>
            <a:ext cx="13031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1992-2011</a:t>
            </a:r>
            <a:endParaRPr lang="en-US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5015435" y="5316215"/>
            <a:ext cx="3915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GISS surface air temperature trends</a:t>
            </a:r>
            <a:endParaRPr 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523600" y="6136105"/>
            <a:ext cx="44918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England et al. [2014]   </a:t>
            </a:r>
            <a:r>
              <a:rPr lang="en-US" i="1" dirty="0" smtClean="0"/>
              <a:t>Nature Climate Change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7237098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4700" y="0"/>
            <a:ext cx="7772400" cy="815975"/>
          </a:xfrm>
        </p:spPr>
        <p:txBody>
          <a:bodyPr/>
          <a:lstStyle/>
          <a:p>
            <a:r>
              <a:rPr lang="en-US" dirty="0" smtClean="0"/>
              <a:t>Recent Pacific Ocean trends….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919828"/>
            <a:ext cx="7193841" cy="556987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609011" y="6472807"/>
            <a:ext cx="44918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England et al. [2014]   </a:t>
            </a:r>
            <a:r>
              <a:rPr lang="en-US" i="1" dirty="0" smtClean="0"/>
              <a:t>Nature Climate Change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9686727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4700" y="293687"/>
            <a:ext cx="7772400" cy="125571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What do the Pacific wind trends </a:t>
            </a:r>
            <a:br>
              <a:rPr lang="en-US" dirty="0" smtClean="0"/>
            </a:br>
            <a:r>
              <a:rPr lang="en-US" dirty="0" smtClean="0"/>
              <a:t>do in models….?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82800"/>
            <a:ext cx="9144000" cy="384820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106737" y="5920124"/>
            <a:ext cx="35427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OCEAN GCM, SIMPLE ATMOSPHERE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73121" y="6416842"/>
            <a:ext cx="44918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England et al. [2014]   </a:t>
            </a:r>
            <a:r>
              <a:rPr lang="en-US" i="1" dirty="0" smtClean="0"/>
              <a:t>Nature Climate Change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7485409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4700" y="293687"/>
            <a:ext cx="7772400" cy="125571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What do the Pacific wind trends </a:t>
            </a:r>
            <a:br>
              <a:rPr lang="en-US" dirty="0" smtClean="0"/>
            </a:br>
            <a:r>
              <a:rPr lang="en-US" dirty="0" smtClean="0"/>
              <a:t>do in models….?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05000"/>
            <a:ext cx="9144000" cy="407243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106737" y="6047510"/>
            <a:ext cx="35427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OCEAN GCM, SIMPLE ATMOSPHERE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46384" y="6416842"/>
            <a:ext cx="44918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England et al. [2014]   </a:t>
            </a:r>
            <a:r>
              <a:rPr lang="en-US" i="1" dirty="0" smtClean="0"/>
              <a:t>Nature Climate Change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1404071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</TotalTime>
  <Words>465</Words>
  <Application>Microsoft Macintosh PowerPoint</Application>
  <PresentationFormat>On-screen Show (4:3)</PresentationFormat>
  <Paragraphs>73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PowerPoint Presentation</vt:lpstr>
      <vt:lpstr>The last century of warming….</vt:lpstr>
      <vt:lpstr>Recent climate trends….</vt:lpstr>
      <vt:lpstr>Recent climate trends….</vt:lpstr>
      <vt:lpstr>Recent climate trends….</vt:lpstr>
      <vt:lpstr>Recent climate trends….</vt:lpstr>
      <vt:lpstr>Recent Pacific Ocean trends….</vt:lpstr>
      <vt:lpstr>What do the Pacific wind trends  do in models….?</vt:lpstr>
      <vt:lpstr>What do the Pacific wind trends  do in models….?</vt:lpstr>
      <vt:lpstr>What do the Pacific wind trends  do in models….?</vt:lpstr>
      <vt:lpstr>What do the Pacific wind trends  do in models….?</vt:lpstr>
      <vt:lpstr>What does this mean for climate projections….?</vt:lpstr>
      <vt:lpstr>What does this mean for climate projections….?</vt:lpstr>
      <vt:lpstr> How unusual are the wind trends….?</vt:lpstr>
      <vt:lpstr>PowerPoint Presentation</vt:lpstr>
      <vt:lpstr>Recent OBS wind trends vs. models</vt:lpstr>
      <vt:lpstr>Conclusions</vt:lpstr>
      <vt:lpstr>Conclusions</vt:lpstr>
      <vt:lpstr>Conclusions</vt:lpstr>
      <vt:lpstr>PowerPoint Presentation</vt:lpstr>
      <vt:lpstr>Role of trade winds in mid-20th Century hiatus</vt:lpstr>
      <vt:lpstr>PowerPoint Presentation</vt:lpstr>
      <vt:lpstr>PowerPoint Presentation</vt:lpstr>
      <vt:lpstr>PowerPoint Presentation</vt:lpstr>
    </vt:vector>
  </TitlesOfParts>
  <Company>CCRC UNSW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last century of warming….</dc:title>
  <dc:creator>Matthew England</dc:creator>
  <cp:lastModifiedBy>Matthew England</cp:lastModifiedBy>
  <cp:revision>24</cp:revision>
  <dcterms:created xsi:type="dcterms:W3CDTF">2014-02-06T06:48:07Z</dcterms:created>
  <dcterms:modified xsi:type="dcterms:W3CDTF">2014-03-09T21:51:22Z</dcterms:modified>
</cp:coreProperties>
</file>